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32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4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88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7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97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3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1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31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03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9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25000">
              <a:schemeClr val="tx2">
                <a:lumMod val="75000"/>
              </a:schemeClr>
            </a:gs>
            <a:gs pos="75000">
              <a:schemeClr val="tx2">
                <a:lumMod val="75000"/>
              </a:schemeClr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5148C-F457-41D3-A963-5F5C08C15578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6D914-6703-479F-A8A1-96A3D4472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5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908720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EVN</a:t>
            </a:r>
            <a:r>
              <a:rPr lang="en-GB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Scheduling</a:t>
            </a:r>
            <a:endParaRPr lang="en-GB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56490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Alastair Gunn</a:t>
            </a:r>
            <a:endParaRPr lang="en-GB" sz="3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46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763688" y="1853535"/>
            <a:ext cx="5472608" cy="995123"/>
            <a:chOff x="1763688" y="1853535"/>
            <a:chExt cx="5472608" cy="995123"/>
          </a:xfrm>
        </p:grpSpPr>
        <p:sp>
          <p:nvSpPr>
            <p:cNvPr id="3" name="TextBox 2"/>
            <p:cNvSpPr txBox="1"/>
            <p:nvPr/>
          </p:nvSpPr>
          <p:spPr>
            <a:xfrm>
              <a:off x="1763688" y="2263883"/>
              <a:ext cx="5472608" cy="584775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Iterate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4" name="Straight Arrow Connector 3"/>
            <p:cNvCxnSpPr>
              <a:stCxn id="10" idx="2"/>
            </p:cNvCxnSpPr>
            <p:nvPr/>
          </p:nvCxnSpPr>
          <p:spPr>
            <a:xfrm>
              <a:off x="4499992" y="1853535"/>
              <a:ext cx="0" cy="42333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763688" y="2848658"/>
            <a:ext cx="5472608" cy="1021101"/>
            <a:chOff x="1763688" y="2848658"/>
            <a:chExt cx="5472608" cy="1021101"/>
          </a:xfrm>
        </p:grpSpPr>
        <p:sp>
          <p:nvSpPr>
            <p:cNvPr id="6" name="TextBox 5"/>
            <p:cNvSpPr txBox="1"/>
            <p:nvPr/>
          </p:nvSpPr>
          <p:spPr>
            <a:xfrm>
              <a:off x="1763688" y="3284984"/>
              <a:ext cx="5472608" cy="584775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Iterate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7" name="Straight Arrow Connector 6"/>
            <p:cNvCxnSpPr>
              <a:stCxn id="3" idx="2"/>
              <a:endCxn id="6" idx="0"/>
            </p:cNvCxnSpPr>
            <p:nvPr/>
          </p:nvCxnSpPr>
          <p:spPr>
            <a:xfrm>
              <a:off x="4499992" y="2848658"/>
              <a:ext cx="0" cy="43632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763688" y="836712"/>
            <a:ext cx="5472608" cy="1016823"/>
            <a:chOff x="1763688" y="836712"/>
            <a:chExt cx="5472608" cy="1016823"/>
          </a:xfrm>
        </p:grpSpPr>
        <p:sp>
          <p:nvSpPr>
            <p:cNvPr id="10" name="TextBox 9"/>
            <p:cNvSpPr txBox="1"/>
            <p:nvPr/>
          </p:nvSpPr>
          <p:spPr>
            <a:xfrm>
              <a:off x="1763688" y="1268760"/>
              <a:ext cx="5472608" cy="584775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Iterate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11" name="Straight Arrow Connector 10"/>
            <p:cNvCxnSpPr>
              <a:endCxn id="10" idx="0"/>
            </p:cNvCxnSpPr>
            <p:nvPr/>
          </p:nvCxnSpPr>
          <p:spPr>
            <a:xfrm>
              <a:off x="4499992" y="836712"/>
              <a:ext cx="0" cy="4320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763688" y="3869759"/>
            <a:ext cx="5472608" cy="1008112"/>
            <a:chOff x="1763688" y="3869759"/>
            <a:chExt cx="5472608" cy="1008112"/>
          </a:xfrm>
        </p:grpSpPr>
        <p:cxnSp>
          <p:nvCxnSpPr>
            <p:cNvPr id="8" name="Straight Arrow Connector 7"/>
            <p:cNvCxnSpPr>
              <a:stCxn id="6" idx="2"/>
              <a:endCxn id="16" idx="0"/>
            </p:cNvCxnSpPr>
            <p:nvPr/>
          </p:nvCxnSpPr>
          <p:spPr>
            <a:xfrm>
              <a:off x="4499992" y="3869759"/>
              <a:ext cx="0" cy="42333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63688" y="4293096"/>
              <a:ext cx="5472608" cy="584775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Iterate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63688" y="4877871"/>
            <a:ext cx="5472608" cy="1359441"/>
            <a:chOff x="1763688" y="4877871"/>
            <a:chExt cx="5472608" cy="1359441"/>
          </a:xfrm>
        </p:grpSpPr>
        <p:sp>
          <p:nvSpPr>
            <p:cNvPr id="18" name="TextBox 17"/>
            <p:cNvSpPr txBox="1"/>
            <p:nvPr/>
          </p:nvSpPr>
          <p:spPr>
            <a:xfrm>
              <a:off x="1763688" y="5301208"/>
              <a:ext cx="5472608" cy="584775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Iterate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20" name="Straight Arrow Connector 19"/>
            <p:cNvCxnSpPr>
              <a:stCxn id="16" idx="2"/>
              <a:endCxn id="18" idx="0"/>
            </p:cNvCxnSpPr>
            <p:nvPr/>
          </p:nvCxnSpPr>
          <p:spPr>
            <a:xfrm>
              <a:off x="4499992" y="4877871"/>
              <a:ext cx="0" cy="42333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8" idx="2"/>
            </p:cNvCxnSpPr>
            <p:nvPr/>
          </p:nvCxnSpPr>
          <p:spPr>
            <a:xfrm>
              <a:off x="4499992" y="5885983"/>
              <a:ext cx="0" cy="35132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392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63688" y="2161312"/>
            <a:ext cx="5472608" cy="1274368"/>
            <a:chOff x="1763688" y="2161312"/>
            <a:chExt cx="5472608" cy="1274368"/>
          </a:xfrm>
        </p:grpSpPr>
        <p:sp>
          <p:nvSpPr>
            <p:cNvPr id="3" name="TextBox 2"/>
            <p:cNvSpPr txBox="1"/>
            <p:nvPr/>
          </p:nvSpPr>
          <p:spPr>
            <a:xfrm>
              <a:off x="1763688" y="2543128"/>
              <a:ext cx="5472608" cy="892552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Version 1 </a:t>
              </a:r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Block Schedule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PIs; Final 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Adjustments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4" name="Straight Arrow Connector 3"/>
            <p:cNvCxnSpPr>
              <a:stCxn id="10" idx="2"/>
            </p:cNvCxnSpPr>
            <p:nvPr/>
          </p:nvCxnSpPr>
          <p:spPr>
            <a:xfrm>
              <a:off x="4499992" y="2161312"/>
              <a:ext cx="0" cy="38181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763688" y="3435680"/>
            <a:ext cx="5472608" cy="1265493"/>
            <a:chOff x="1763688" y="3435680"/>
            <a:chExt cx="5472608" cy="1265493"/>
          </a:xfrm>
        </p:grpSpPr>
        <p:sp>
          <p:nvSpPr>
            <p:cNvPr id="6" name="TextBox 5"/>
            <p:cNvSpPr txBox="1"/>
            <p:nvPr/>
          </p:nvSpPr>
          <p:spPr>
            <a:xfrm>
              <a:off x="1763688" y="3870176"/>
              <a:ext cx="5472608" cy="830997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Version n Block Schedule</a:t>
              </a:r>
              <a:endParaRPr lang="en-GB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Public Version; More ‘Final’ Adjustments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7" name="Straight Arrow Connector 6"/>
            <p:cNvCxnSpPr>
              <a:stCxn id="3" idx="2"/>
            </p:cNvCxnSpPr>
            <p:nvPr/>
          </p:nvCxnSpPr>
          <p:spPr>
            <a:xfrm>
              <a:off x="4499992" y="3435680"/>
              <a:ext cx="0" cy="42536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763688" y="836712"/>
            <a:ext cx="5472608" cy="1324600"/>
            <a:chOff x="1763688" y="836712"/>
            <a:chExt cx="5472608" cy="1324600"/>
          </a:xfrm>
        </p:grpSpPr>
        <p:sp>
          <p:nvSpPr>
            <p:cNvPr id="10" name="TextBox 9"/>
            <p:cNvSpPr txBox="1"/>
            <p:nvPr/>
          </p:nvSpPr>
          <p:spPr>
            <a:xfrm>
              <a:off x="1763688" y="1268760"/>
              <a:ext cx="5472608" cy="892552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Version 0 </a:t>
              </a:r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Block Schedule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Stations Only; Final 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Adjustments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11" name="Straight Arrow Connector 10"/>
            <p:cNvCxnSpPr>
              <a:endCxn id="10" idx="0"/>
            </p:cNvCxnSpPr>
            <p:nvPr/>
          </p:nvCxnSpPr>
          <p:spPr>
            <a:xfrm>
              <a:off x="4499992" y="836712"/>
              <a:ext cx="0" cy="4320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763688" y="4701173"/>
            <a:ext cx="5472608" cy="928257"/>
            <a:chOff x="1763688" y="4701173"/>
            <a:chExt cx="5472608" cy="928257"/>
          </a:xfrm>
        </p:grpSpPr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>
              <a:off x="4499992" y="4701173"/>
              <a:ext cx="0" cy="412594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63688" y="5106210"/>
              <a:ext cx="5472608" cy="523220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Observations!!!</a:t>
              </a:r>
              <a:endParaRPr lang="en-GB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83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Factors Determining Whether Your Proposal Gets Observed</a:t>
            </a:r>
            <a:endParaRPr lang="en-GB" sz="3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3933" y="2132856"/>
            <a:ext cx="74888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Grade 			(but the target changes!)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Disk Availability 		(the most critical factor)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Requested Media		(how large is too large?)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Requested 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GST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Range	(everyone wants the same!)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Requested Band		(particularly for 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globals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Requested Array		(which do you </a:t>
            </a:r>
            <a:r>
              <a:rPr lang="en-GB" sz="2000" i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really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need?)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Requested Time		(the less specific the better)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Requested Cadence	(can’t guarantee anything!)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Availability of Stations		(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globals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GBT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DSN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China)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Availability of Band		(not always all stations)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Station Capabilities		(changing all the time)</a:t>
            </a:r>
          </a:p>
          <a:p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Correlator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Capabilities		(changing all the time)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Station Failures		(they </a:t>
            </a:r>
            <a:r>
              <a:rPr lang="en-GB" sz="2000" i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happen!)</a:t>
            </a:r>
            <a:endParaRPr lang="en-GB" sz="2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05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9269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Maximising Your Chances</a:t>
            </a:r>
            <a:endParaRPr lang="en-GB" sz="3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109" y="1988840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Ask For What You Want (But Don’t Expect To Add To It)</a:t>
            </a:r>
          </a:p>
          <a:p>
            <a:r>
              <a:rPr lang="en-GB" sz="2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will schedule what the proposal asks for</a:t>
            </a:r>
          </a:p>
          <a:p>
            <a:r>
              <a:rPr lang="en-GB" sz="2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Additions require the intervention of the </a:t>
            </a:r>
            <a:r>
              <a:rPr lang="en-GB" sz="2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EVN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-PC</a:t>
            </a:r>
          </a:p>
          <a:p>
            <a:r>
              <a:rPr lang="en-GB" sz="2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 sure about </a:t>
            </a:r>
            <a:r>
              <a:rPr lang="en-GB" sz="2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GST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dates, array, bands etc.</a:t>
            </a:r>
            <a:endParaRPr lang="en-GB" sz="2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302" y="3435390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Ask For The Minimum To Achieve Your Aims</a:t>
            </a:r>
          </a:p>
          <a:p>
            <a:r>
              <a:rPr lang="en-GB" sz="2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 ask for more and hope for the best</a:t>
            </a:r>
          </a:p>
          <a:p>
            <a:r>
              <a:rPr lang="en-GB" sz="2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 make it clear there is a </a:t>
            </a:r>
            <a:r>
              <a:rPr lang="en-GB" sz="2200" i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minimum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requirement</a:t>
            </a:r>
            <a:endParaRPr lang="en-GB" sz="2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014" y="4581128"/>
            <a:ext cx="79208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Reduce The Number of Restrictions;</a:t>
            </a:r>
          </a:p>
          <a:p>
            <a:r>
              <a:rPr lang="en-GB" sz="2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Adding to parameter space narrows the window;</a:t>
            </a:r>
          </a:p>
          <a:p>
            <a:r>
              <a:rPr lang="en-GB" sz="2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Array, External Telescopes, Date, Time, Session, 	Year, Cadence, Disk Space, Multiple Bands, Band</a:t>
            </a:r>
          </a:p>
          <a:p>
            <a:r>
              <a:rPr lang="en-GB" sz="2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Cadence  </a:t>
            </a:r>
            <a:endParaRPr lang="en-GB" sz="2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484784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Get a Better Grade!</a:t>
            </a:r>
            <a:endParaRPr lang="en-GB" sz="2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899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268760"/>
            <a:ext cx="5472608" cy="1200329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EVN</a:t>
            </a:r>
            <a:r>
              <a: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Proposal Pool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Database of all eligible observations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(regular sessions, 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eVLBI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OoS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triggers)</a:t>
            </a:r>
            <a:endParaRPr lang="en-GB" sz="2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5576" y="2469089"/>
            <a:ext cx="3744416" cy="2294023"/>
            <a:chOff x="755576" y="2469089"/>
            <a:chExt cx="3744416" cy="2294023"/>
          </a:xfrm>
        </p:grpSpPr>
        <p:sp>
          <p:nvSpPr>
            <p:cNvPr id="3" name="TextBox 2"/>
            <p:cNvSpPr txBox="1"/>
            <p:nvPr/>
          </p:nvSpPr>
          <p:spPr>
            <a:xfrm>
              <a:off x="755576" y="3378117"/>
              <a:ext cx="3528392" cy="1384995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Latest Approved Proposals</a:t>
              </a:r>
            </a:p>
            <a:p>
              <a:pPr algn="ctr"/>
              <a:r>
                <a:rPr lang="en-GB" sz="20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f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rom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EVN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-PC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6" name="Straight Arrow Connector 5"/>
            <p:cNvCxnSpPr>
              <a:stCxn id="3" idx="0"/>
              <a:endCxn id="2" idx="2"/>
            </p:cNvCxnSpPr>
            <p:nvPr/>
          </p:nvCxnSpPr>
          <p:spPr>
            <a:xfrm flipV="1">
              <a:off x="2519772" y="2469089"/>
              <a:ext cx="1980220" cy="90902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499992" y="2469089"/>
            <a:ext cx="3744416" cy="2272898"/>
            <a:chOff x="4499992" y="2469089"/>
            <a:chExt cx="3744416" cy="2272898"/>
          </a:xfrm>
        </p:grpSpPr>
        <p:sp>
          <p:nvSpPr>
            <p:cNvPr id="4" name="TextBox 3"/>
            <p:cNvSpPr txBox="1"/>
            <p:nvPr/>
          </p:nvSpPr>
          <p:spPr>
            <a:xfrm>
              <a:off x="4716016" y="3356992"/>
              <a:ext cx="3528392" cy="1384995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Historic Eligible Proposals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i.e. that haven’t </a:t>
              </a:r>
              <a:r>
                <a:rPr lang="en-GB" sz="20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xpired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8" name="Straight Arrow Connector 7"/>
            <p:cNvCxnSpPr>
              <a:stCxn id="4" idx="0"/>
              <a:endCxn id="2" idx="2"/>
            </p:cNvCxnSpPr>
            <p:nvPr/>
          </p:nvCxnSpPr>
          <p:spPr>
            <a:xfrm flipH="1" flipV="1">
              <a:off x="4499992" y="2469089"/>
              <a:ext cx="1980220" cy="88790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987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268760"/>
            <a:ext cx="5472608" cy="1200329"/>
          </a:xfrm>
          <a:prstGeom prst="rect">
            <a:avLst/>
          </a:prstGeom>
          <a:noFill/>
          <a:ln w="38100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EVN</a:t>
            </a:r>
            <a:r>
              <a: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Proposal Pool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Database of all eligible observations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(regular sessions, 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eVLBI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2000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OoS</a:t>
            </a:r>
            <a:r>
              <a: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triggers)</a:t>
            </a:r>
            <a:endParaRPr lang="en-GB" sz="2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63688" y="2469089"/>
            <a:ext cx="5472608" cy="1656184"/>
            <a:chOff x="1763688" y="2469089"/>
            <a:chExt cx="5472608" cy="1656184"/>
          </a:xfrm>
        </p:grpSpPr>
        <p:sp>
          <p:nvSpPr>
            <p:cNvPr id="3" name="TextBox 2"/>
            <p:cNvSpPr txBox="1"/>
            <p:nvPr/>
          </p:nvSpPr>
          <p:spPr>
            <a:xfrm>
              <a:off x="1763688" y="2924944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Check Station Status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What is/is not possible next session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Restrictions on bands/telescopes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6" name="Straight Arrow Connector 5"/>
            <p:cNvCxnSpPr>
              <a:stCxn id="2" idx="2"/>
              <a:endCxn id="3" idx="0"/>
            </p:cNvCxnSpPr>
            <p:nvPr/>
          </p:nvCxnSpPr>
          <p:spPr>
            <a:xfrm>
              <a:off x="4499992" y="2469089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763688" y="4125273"/>
            <a:ext cx="5472608" cy="2112039"/>
            <a:chOff x="1763688" y="4125273"/>
            <a:chExt cx="5472608" cy="2112039"/>
          </a:xfrm>
        </p:grpSpPr>
        <p:sp>
          <p:nvSpPr>
            <p:cNvPr id="4" name="TextBox 3"/>
            <p:cNvSpPr txBox="1"/>
            <p:nvPr/>
          </p:nvSpPr>
          <p:spPr>
            <a:xfrm>
              <a:off x="1763688" y="4581128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Split By </a:t>
              </a:r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Band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Sort database into 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bands L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, C, M, K, Q, 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X, P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Retain per-session observations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8" name="Straight Arrow Connector 7"/>
            <p:cNvCxnSpPr>
              <a:stCxn id="3" idx="2"/>
              <a:endCxn id="4" idx="0"/>
            </p:cNvCxnSpPr>
            <p:nvPr/>
          </p:nvCxnSpPr>
          <p:spPr>
            <a:xfrm>
              <a:off x="4499992" y="4125273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2"/>
            </p:cNvCxnSpPr>
            <p:nvPr/>
          </p:nvCxnSpPr>
          <p:spPr>
            <a:xfrm>
              <a:off x="4499992" y="5781457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462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63688" y="2469089"/>
            <a:ext cx="5472608" cy="1656184"/>
            <a:chOff x="1763688" y="2469089"/>
            <a:chExt cx="5472608" cy="1656184"/>
          </a:xfrm>
        </p:grpSpPr>
        <p:sp>
          <p:nvSpPr>
            <p:cNvPr id="4" name="TextBox 3"/>
            <p:cNvSpPr txBox="1"/>
            <p:nvPr/>
          </p:nvSpPr>
          <p:spPr>
            <a:xfrm>
              <a:off x="1763688" y="2924944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Drop Sparse Bands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Throw out any band with too few eligible 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observations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5" name="Straight Arrow Connector 4"/>
            <p:cNvCxnSpPr>
              <a:stCxn id="2" idx="2"/>
              <a:endCxn id="4" idx="0"/>
            </p:cNvCxnSpPr>
            <p:nvPr/>
          </p:nvCxnSpPr>
          <p:spPr>
            <a:xfrm>
              <a:off x="4499992" y="2469089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763688" y="836712"/>
            <a:ext cx="5472608" cy="1632377"/>
            <a:chOff x="1763688" y="836712"/>
            <a:chExt cx="5472608" cy="1632377"/>
          </a:xfrm>
        </p:grpSpPr>
        <p:sp>
          <p:nvSpPr>
            <p:cNvPr id="2" name="TextBox 1"/>
            <p:cNvSpPr txBox="1"/>
            <p:nvPr/>
          </p:nvSpPr>
          <p:spPr>
            <a:xfrm>
              <a:off x="1763688" y="1268760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Split by </a:t>
              </a:r>
              <a:r>
                <a:rPr lang="en-GB" sz="32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EVN</a:t>
              </a:r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-PC Grade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1.2, 1.3, 1.4, 1.5, 1.6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Same grades only distinguished by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GST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18" name="Straight Arrow Connector 17"/>
            <p:cNvCxnSpPr>
              <a:endCxn id="2" idx="0"/>
            </p:cNvCxnSpPr>
            <p:nvPr/>
          </p:nvCxnSpPr>
          <p:spPr>
            <a:xfrm>
              <a:off x="4499992" y="836712"/>
              <a:ext cx="0" cy="4320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763688" y="4125273"/>
            <a:ext cx="4104456" cy="2040031"/>
            <a:chOff x="1763688" y="4125273"/>
            <a:chExt cx="4104456" cy="2040031"/>
          </a:xfrm>
        </p:grpSpPr>
        <p:sp>
          <p:nvSpPr>
            <p:cNvPr id="7" name="TextBox 6"/>
            <p:cNvSpPr txBox="1"/>
            <p:nvPr/>
          </p:nvSpPr>
          <p:spPr>
            <a:xfrm>
              <a:off x="1763688" y="4581128"/>
              <a:ext cx="2520280" cy="1077218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Return To Pool</a:t>
              </a:r>
            </a:p>
          </p:txBody>
        </p:sp>
        <p:cxnSp>
          <p:nvCxnSpPr>
            <p:cNvPr id="16" name="Straight Arrow Connector 15"/>
            <p:cNvCxnSpPr>
              <a:endCxn id="7" idx="0"/>
            </p:cNvCxnSpPr>
            <p:nvPr/>
          </p:nvCxnSpPr>
          <p:spPr>
            <a:xfrm>
              <a:off x="3023828" y="4125273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868144" y="4125273"/>
              <a:ext cx="0" cy="204003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753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63688" y="836712"/>
            <a:ext cx="5472608" cy="1616988"/>
            <a:chOff x="1763688" y="836712"/>
            <a:chExt cx="5472608" cy="1616988"/>
          </a:xfrm>
        </p:grpSpPr>
        <p:sp>
          <p:nvSpPr>
            <p:cNvPr id="6" name="TextBox 5"/>
            <p:cNvSpPr txBox="1"/>
            <p:nvPr/>
          </p:nvSpPr>
          <p:spPr>
            <a:xfrm>
              <a:off x="1763688" y="1268760"/>
              <a:ext cx="5472608" cy="1184940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1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Same-Session Observations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Throw out any proposals that can’t be done because band will not be observed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7" name="Straight Arrow Connector 6"/>
            <p:cNvCxnSpPr>
              <a:endCxn id="6" idx="0"/>
            </p:cNvCxnSpPr>
            <p:nvPr/>
          </p:nvCxnSpPr>
          <p:spPr>
            <a:xfrm>
              <a:off x="4499992" y="836712"/>
              <a:ext cx="0" cy="4320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771080" y="2454361"/>
            <a:ext cx="4104456" cy="2040031"/>
            <a:chOff x="1763688" y="4125273"/>
            <a:chExt cx="4104456" cy="2040031"/>
          </a:xfrm>
        </p:grpSpPr>
        <p:sp>
          <p:nvSpPr>
            <p:cNvPr id="9" name="TextBox 8"/>
            <p:cNvSpPr txBox="1"/>
            <p:nvPr/>
          </p:nvSpPr>
          <p:spPr>
            <a:xfrm>
              <a:off x="1763688" y="4581128"/>
              <a:ext cx="2520280" cy="1077218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Return To Pool</a:t>
              </a:r>
            </a:p>
          </p:txBody>
        </p:sp>
        <p:cxnSp>
          <p:nvCxnSpPr>
            <p:cNvPr id="10" name="Straight Arrow Connector 9"/>
            <p:cNvCxnSpPr>
              <a:endCxn id="9" idx="0"/>
            </p:cNvCxnSpPr>
            <p:nvPr/>
          </p:nvCxnSpPr>
          <p:spPr>
            <a:xfrm>
              <a:off x="3023828" y="4125273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868144" y="4125273"/>
              <a:ext cx="0" cy="204003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771080" y="4503520"/>
            <a:ext cx="5472608" cy="1656184"/>
            <a:chOff x="1771080" y="4503520"/>
            <a:chExt cx="5472608" cy="1656184"/>
          </a:xfrm>
        </p:grpSpPr>
        <p:sp>
          <p:nvSpPr>
            <p:cNvPr id="13" name="TextBox 12"/>
            <p:cNvSpPr txBox="1"/>
            <p:nvPr/>
          </p:nvSpPr>
          <p:spPr>
            <a:xfrm>
              <a:off x="1771080" y="4503520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Required Dates/Times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Determine any observations which require specific dates/times (e.g.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RadioAstron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)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4507384" y="5703849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059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63688" y="2469089"/>
            <a:ext cx="5472608" cy="1656184"/>
            <a:chOff x="1763688" y="2469089"/>
            <a:chExt cx="5472608" cy="1656184"/>
          </a:xfrm>
        </p:grpSpPr>
        <p:sp>
          <p:nvSpPr>
            <p:cNvPr id="4" name="TextBox 3"/>
            <p:cNvSpPr txBox="1"/>
            <p:nvPr/>
          </p:nvSpPr>
          <p:spPr>
            <a:xfrm>
              <a:off x="1763688" y="2924944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Plot Bands by </a:t>
              </a:r>
              <a:r>
                <a:rPr lang="en-GB" sz="32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GST</a:t>
              </a:r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range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How many days 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per band does it take to observe all proposals of a given grade?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5" name="Straight Arrow Connector 4"/>
            <p:cNvCxnSpPr>
              <a:stCxn id="2" idx="2"/>
              <a:endCxn id="4" idx="0"/>
            </p:cNvCxnSpPr>
            <p:nvPr/>
          </p:nvCxnSpPr>
          <p:spPr>
            <a:xfrm>
              <a:off x="4499992" y="2469089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1763688" y="4125273"/>
            <a:ext cx="5472608" cy="2112040"/>
            <a:chOff x="1763688" y="4125273"/>
            <a:chExt cx="5472608" cy="2112040"/>
          </a:xfrm>
        </p:grpSpPr>
        <p:sp>
          <p:nvSpPr>
            <p:cNvPr id="7" name="TextBox 6"/>
            <p:cNvSpPr txBox="1"/>
            <p:nvPr/>
          </p:nvSpPr>
          <p:spPr>
            <a:xfrm>
              <a:off x="1763688" y="4581128"/>
              <a:ext cx="5472608" cy="1138773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Determine Simultaneous Bands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e.g. run M-band and P-band together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Depends on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GST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ranges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8" name="Straight Arrow Connector 7"/>
            <p:cNvCxnSpPr>
              <a:stCxn id="4" idx="2"/>
              <a:endCxn id="7" idx="0"/>
            </p:cNvCxnSpPr>
            <p:nvPr/>
          </p:nvCxnSpPr>
          <p:spPr>
            <a:xfrm>
              <a:off x="4499992" y="4125273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7" idx="2"/>
            </p:cNvCxnSpPr>
            <p:nvPr/>
          </p:nvCxnSpPr>
          <p:spPr>
            <a:xfrm>
              <a:off x="4499992" y="5719901"/>
              <a:ext cx="0" cy="51741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763688" y="836712"/>
            <a:ext cx="5472608" cy="1632377"/>
            <a:chOff x="1763688" y="836712"/>
            <a:chExt cx="5472608" cy="1632377"/>
          </a:xfrm>
        </p:grpSpPr>
        <p:sp>
          <p:nvSpPr>
            <p:cNvPr id="2" name="TextBox 1"/>
            <p:cNvSpPr txBox="1"/>
            <p:nvPr/>
          </p:nvSpPr>
          <p:spPr>
            <a:xfrm>
              <a:off x="1763688" y="1268760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Define Order of Bands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Non-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KVAZAR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bands at weekends</a:t>
              </a:r>
            </a:p>
            <a:p>
              <a:pPr algn="ctr"/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LBA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at start or end of session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11" name="Straight Arrow Connector 10"/>
            <p:cNvCxnSpPr>
              <a:endCxn id="2" idx="0"/>
            </p:cNvCxnSpPr>
            <p:nvPr/>
          </p:nvCxnSpPr>
          <p:spPr>
            <a:xfrm>
              <a:off x="4499992" y="836712"/>
              <a:ext cx="0" cy="4320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537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63688" y="836712"/>
            <a:ext cx="5472608" cy="1632377"/>
            <a:chOff x="1763688" y="836712"/>
            <a:chExt cx="5472608" cy="1632377"/>
          </a:xfrm>
        </p:grpSpPr>
        <p:sp>
          <p:nvSpPr>
            <p:cNvPr id="10" name="TextBox 9"/>
            <p:cNvSpPr txBox="1"/>
            <p:nvPr/>
          </p:nvSpPr>
          <p:spPr>
            <a:xfrm>
              <a:off x="1763688" y="1268760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Negotiate </a:t>
              </a:r>
              <a:r>
                <a:rPr lang="en-GB" sz="32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Globals</a:t>
              </a:r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First</a:t>
              </a:r>
            </a:p>
            <a:p>
              <a:pPr algn="ctr"/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VLBA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,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VLA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,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GBT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,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DSN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(Ro, Go),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LBA</a:t>
              </a:r>
              <a:endPara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Can take many weeks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11" name="Straight Arrow Connector 10"/>
            <p:cNvCxnSpPr>
              <a:endCxn id="10" idx="0"/>
            </p:cNvCxnSpPr>
            <p:nvPr/>
          </p:nvCxnSpPr>
          <p:spPr>
            <a:xfrm>
              <a:off x="4499992" y="836712"/>
              <a:ext cx="0" cy="4320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771080" y="2454361"/>
            <a:ext cx="2520280" cy="1533073"/>
            <a:chOff x="1771080" y="2454361"/>
            <a:chExt cx="2520280" cy="1533073"/>
          </a:xfrm>
        </p:grpSpPr>
        <p:sp>
          <p:nvSpPr>
            <p:cNvPr id="23" name="TextBox 22"/>
            <p:cNvSpPr txBox="1"/>
            <p:nvPr/>
          </p:nvSpPr>
          <p:spPr>
            <a:xfrm>
              <a:off x="1771080" y="2910216"/>
              <a:ext cx="2520280" cy="1077218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Return To Pool</a:t>
              </a:r>
            </a:p>
          </p:txBody>
        </p:sp>
        <p:cxnSp>
          <p:nvCxnSpPr>
            <p:cNvPr id="24" name="Straight Arrow Connector 23"/>
            <p:cNvCxnSpPr>
              <a:endCxn id="23" idx="0"/>
            </p:cNvCxnSpPr>
            <p:nvPr/>
          </p:nvCxnSpPr>
          <p:spPr>
            <a:xfrm>
              <a:off x="3031220" y="2454361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711245" y="2469089"/>
            <a:ext cx="2520280" cy="1373958"/>
            <a:chOff x="4711245" y="2469089"/>
            <a:chExt cx="2520280" cy="1373958"/>
          </a:xfrm>
        </p:grpSpPr>
        <p:sp>
          <p:nvSpPr>
            <p:cNvPr id="29" name="TextBox 28"/>
            <p:cNvSpPr txBox="1"/>
            <p:nvPr/>
          </p:nvSpPr>
          <p:spPr>
            <a:xfrm>
              <a:off x="4711245" y="2950495"/>
              <a:ext cx="2520280" cy="892552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PI Input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Array,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GST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range</a:t>
              </a:r>
            </a:p>
          </p:txBody>
        </p:sp>
        <p:cxnSp>
          <p:nvCxnSpPr>
            <p:cNvPr id="31" name="Straight Arrow Connector 30"/>
            <p:cNvCxnSpPr>
              <a:stCxn id="29" idx="0"/>
            </p:cNvCxnSpPr>
            <p:nvPr/>
          </p:nvCxnSpPr>
          <p:spPr>
            <a:xfrm flipV="1">
              <a:off x="5971385" y="2469089"/>
              <a:ext cx="0" cy="48140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771080" y="2469089"/>
            <a:ext cx="5472608" cy="3690615"/>
            <a:chOff x="1771080" y="2469089"/>
            <a:chExt cx="5472608" cy="369061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4515520" y="2469089"/>
              <a:ext cx="0" cy="204003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1771080" y="4503520"/>
              <a:ext cx="5472608" cy="1656184"/>
              <a:chOff x="1771080" y="4503520"/>
              <a:chExt cx="5472608" cy="1656184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771080" y="4503520"/>
                <a:ext cx="5472608" cy="1200329"/>
              </a:xfrm>
              <a:prstGeom prst="rect">
                <a:avLst/>
              </a:prstGeom>
              <a:noFill/>
              <a:ln w="38100" cmpd="sng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Schedule High-Grades First</a:t>
                </a:r>
              </a:p>
              <a:p>
                <a:pPr algn="ctr"/>
                <a:r>
                  <a:rPr lang="en-GB" sz="2000" dirty="0" smtClean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Depends on </a:t>
                </a:r>
                <a:r>
                  <a:rPr lang="en-GB" sz="2000" dirty="0" err="1" smtClean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GST</a:t>
                </a:r>
                <a:r>
                  <a:rPr lang="en-GB" sz="2000" dirty="0" smtClean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, adequate gaps, </a:t>
                </a:r>
                <a:r>
                  <a:rPr lang="en-GB" sz="2000" dirty="0" err="1" smtClean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KVAZAR</a:t>
                </a:r>
                <a:r>
                  <a:rPr lang="en-GB" sz="2000" dirty="0" smtClean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 restrictions, station requirements etc.</a:t>
                </a:r>
              </a:p>
            </p:txBody>
          </p:sp>
          <p:cxnSp>
            <p:nvCxnSpPr>
              <p:cNvPr id="28" name="Straight Arrow Connector 27"/>
              <p:cNvCxnSpPr>
                <a:stCxn id="27" idx="2"/>
              </p:cNvCxnSpPr>
              <p:nvPr/>
            </p:nvCxnSpPr>
            <p:spPr>
              <a:xfrm>
                <a:off x="4507384" y="5703849"/>
                <a:ext cx="0" cy="455855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Arrow Connector 33"/>
            <p:cNvCxnSpPr>
              <a:stCxn id="29" idx="2"/>
            </p:cNvCxnSpPr>
            <p:nvPr/>
          </p:nvCxnSpPr>
          <p:spPr>
            <a:xfrm>
              <a:off x="5971385" y="3843047"/>
              <a:ext cx="0" cy="66047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396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63688" y="836712"/>
            <a:ext cx="5472608" cy="1632377"/>
            <a:chOff x="1763688" y="836712"/>
            <a:chExt cx="5472608" cy="1632377"/>
          </a:xfrm>
        </p:grpSpPr>
        <p:sp>
          <p:nvSpPr>
            <p:cNvPr id="3" name="TextBox 2"/>
            <p:cNvSpPr txBox="1"/>
            <p:nvPr/>
          </p:nvSpPr>
          <p:spPr>
            <a:xfrm>
              <a:off x="1763688" y="1268760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Add Monitoring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FFTs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,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NMEs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, Calibration Runs</a:t>
              </a:r>
              <a:endPara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Usually during office hours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4" name="Straight Arrow Connector 3"/>
            <p:cNvCxnSpPr>
              <a:endCxn id="3" idx="0"/>
            </p:cNvCxnSpPr>
            <p:nvPr/>
          </p:nvCxnSpPr>
          <p:spPr>
            <a:xfrm>
              <a:off x="4499992" y="836712"/>
              <a:ext cx="0" cy="4320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771080" y="2469089"/>
            <a:ext cx="5472608" cy="3690615"/>
            <a:chOff x="1771080" y="2469089"/>
            <a:chExt cx="5472608" cy="3690615"/>
          </a:xfrm>
        </p:grpSpPr>
        <p:sp>
          <p:nvSpPr>
            <p:cNvPr id="9" name="TextBox 8"/>
            <p:cNvSpPr txBox="1"/>
            <p:nvPr/>
          </p:nvSpPr>
          <p:spPr>
            <a:xfrm>
              <a:off x="4711245" y="2950495"/>
              <a:ext cx="2520280" cy="892552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PI Input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Array, </a:t>
              </a:r>
              <a:r>
                <a:rPr lang="en-GB" sz="2000" dirty="0" err="1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GST</a:t>
              </a:r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range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771080" y="2469089"/>
              <a:ext cx="5472608" cy="3690615"/>
              <a:chOff x="1771080" y="2469089"/>
              <a:chExt cx="5472608" cy="3690615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4515520" y="2469089"/>
                <a:ext cx="0" cy="2040031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12"/>
              <p:cNvGrpSpPr/>
              <p:nvPr/>
            </p:nvGrpSpPr>
            <p:grpSpPr>
              <a:xfrm>
                <a:off x="1771080" y="4503520"/>
                <a:ext cx="5472608" cy="1656184"/>
                <a:chOff x="1771080" y="4503520"/>
                <a:chExt cx="5472608" cy="1656184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1771080" y="4503520"/>
                  <a:ext cx="5472608" cy="1200329"/>
                </a:xfrm>
                <a:prstGeom prst="rect">
                  <a:avLst/>
                </a:prstGeom>
                <a:noFill/>
                <a:ln w="38100" cmpd="sng"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dirty="0" smtClean="0">
                      <a:solidFill>
                        <a:schemeClr val="bg1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Add Lower </a:t>
                  </a:r>
                  <a:r>
                    <a:rPr lang="en-GB" sz="3200" dirty="0" smtClean="0">
                      <a:solidFill>
                        <a:schemeClr val="bg1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Grades</a:t>
                  </a:r>
                  <a:endParaRPr lang="en-GB" sz="3200" dirty="0" smtClean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  <a:p>
                  <a:pPr algn="ctr"/>
                  <a:r>
                    <a:rPr lang="en-GB" sz="2000" dirty="0" smtClean="0">
                      <a:solidFill>
                        <a:schemeClr val="bg1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Depends on </a:t>
                  </a:r>
                  <a:r>
                    <a:rPr lang="en-GB" sz="2000" dirty="0" err="1" smtClean="0">
                      <a:solidFill>
                        <a:schemeClr val="bg1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GST</a:t>
                  </a:r>
                  <a:r>
                    <a:rPr lang="en-GB" sz="2000" dirty="0" smtClean="0">
                      <a:solidFill>
                        <a:schemeClr val="bg1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, adequate gaps, </a:t>
                  </a:r>
                  <a:r>
                    <a:rPr lang="en-GB" sz="2000" dirty="0" err="1" smtClean="0">
                      <a:solidFill>
                        <a:schemeClr val="bg1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KVAZAR</a:t>
                  </a:r>
                  <a:r>
                    <a:rPr lang="en-GB" sz="2000" dirty="0" smtClean="0">
                      <a:solidFill>
                        <a:schemeClr val="bg1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 restrictions, station requirements etc.</a:t>
                  </a:r>
                </a:p>
              </p:txBody>
            </p:sp>
            <p:cxnSp>
              <p:nvCxnSpPr>
                <p:cNvPr id="16" name="Straight Arrow Connector 15"/>
                <p:cNvCxnSpPr>
                  <a:stCxn id="15" idx="2"/>
                </p:cNvCxnSpPr>
                <p:nvPr/>
              </p:nvCxnSpPr>
              <p:spPr>
                <a:xfrm>
                  <a:off x="4507384" y="5703849"/>
                  <a:ext cx="0" cy="455855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Arrow Connector 13"/>
              <p:cNvCxnSpPr>
                <a:stCxn id="9" idx="2"/>
              </p:cNvCxnSpPr>
              <p:nvPr/>
            </p:nvCxnSpPr>
            <p:spPr>
              <a:xfrm>
                <a:off x="5971385" y="3843047"/>
                <a:ext cx="0" cy="660473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8"/>
          <p:cNvGrpSpPr/>
          <p:nvPr/>
        </p:nvGrpSpPr>
        <p:grpSpPr>
          <a:xfrm>
            <a:off x="1771080" y="2469089"/>
            <a:ext cx="2520280" cy="1333679"/>
            <a:chOff x="1771080" y="2469089"/>
            <a:chExt cx="2520280" cy="1333679"/>
          </a:xfrm>
        </p:grpSpPr>
        <p:sp>
          <p:nvSpPr>
            <p:cNvPr id="6" name="TextBox 5"/>
            <p:cNvSpPr txBox="1"/>
            <p:nvPr/>
          </p:nvSpPr>
          <p:spPr>
            <a:xfrm>
              <a:off x="1771080" y="2910216"/>
              <a:ext cx="2520280" cy="892552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JIVE Input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Disk Availability</a:t>
              </a:r>
              <a:endPara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18" name="Straight Arrow Connector 17"/>
            <p:cNvCxnSpPr>
              <a:stCxn id="6" idx="0"/>
            </p:cNvCxnSpPr>
            <p:nvPr/>
          </p:nvCxnSpPr>
          <p:spPr>
            <a:xfrm flipV="1">
              <a:off x="3031220" y="2469089"/>
              <a:ext cx="0" cy="44112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299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63688" y="836712"/>
            <a:ext cx="5472608" cy="1632377"/>
            <a:chOff x="1763688" y="836712"/>
            <a:chExt cx="5472608" cy="1632377"/>
          </a:xfrm>
        </p:grpSpPr>
        <p:sp>
          <p:nvSpPr>
            <p:cNvPr id="3" name="TextBox 2"/>
            <p:cNvSpPr txBox="1"/>
            <p:nvPr/>
          </p:nvSpPr>
          <p:spPr>
            <a:xfrm>
              <a:off x="1763688" y="1268760"/>
              <a:ext cx="5472608" cy="1200329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Iterate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Lower grades can be observed first</a:t>
              </a: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Adjust due to PI requests, disk availability</a:t>
              </a:r>
              <a:endParaRPr lang="en-GB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4" name="Straight Arrow Connector 3"/>
            <p:cNvCxnSpPr>
              <a:endCxn id="3" idx="0"/>
            </p:cNvCxnSpPr>
            <p:nvPr/>
          </p:nvCxnSpPr>
          <p:spPr>
            <a:xfrm>
              <a:off x="4499992" y="836712"/>
              <a:ext cx="0" cy="4320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1771080" y="2454361"/>
            <a:ext cx="2520280" cy="1533073"/>
            <a:chOff x="1771080" y="2454361"/>
            <a:chExt cx="2520280" cy="1533073"/>
          </a:xfrm>
        </p:grpSpPr>
        <p:sp>
          <p:nvSpPr>
            <p:cNvPr id="6" name="TextBox 5"/>
            <p:cNvSpPr txBox="1"/>
            <p:nvPr/>
          </p:nvSpPr>
          <p:spPr>
            <a:xfrm>
              <a:off x="1771080" y="2910216"/>
              <a:ext cx="2520280" cy="1077218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Return To Pool</a:t>
              </a:r>
            </a:p>
          </p:txBody>
        </p:sp>
        <p:cxnSp>
          <p:nvCxnSpPr>
            <p:cNvPr id="7" name="Straight Arrow Connector 6"/>
            <p:cNvCxnSpPr>
              <a:endCxn id="6" idx="0"/>
            </p:cNvCxnSpPr>
            <p:nvPr/>
          </p:nvCxnSpPr>
          <p:spPr>
            <a:xfrm>
              <a:off x="3031220" y="2454361"/>
              <a:ext cx="0" cy="45585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711245" y="2469089"/>
            <a:ext cx="2520280" cy="1373958"/>
            <a:chOff x="4711245" y="2469089"/>
            <a:chExt cx="2520280" cy="1373958"/>
          </a:xfrm>
        </p:grpSpPr>
        <p:sp>
          <p:nvSpPr>
            <p:cNvPr id="9" name="TextBox 8"/>
            <p:cNvSpPr txBox="1"/>
            <p:nvPr/>
          </p:nvSpPr>
          <p:spPr>
            <a:xfrm>
              <a:off x="4711245" y="2950495"/>
              <a:ext cx="2520280" cy="892552"/>
            </a:xfrm>
            <a:prstGeom prst="rect">
              <a:avLst/>
            </a:prstGeom>
            <a:noFill/>
            <a:ln w="381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Input</a:t>
              </a:r>
              <a:endPara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JIVE, PIs, Stations</a:t>
              </a:r>
              <a:endParaRPr lang="en-GB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10" name="Straight Arrow Connector 9"/>
            <p:cNvCxnSpPr>
              <a:stCxn id="9" idx="0"/>
            </p:cNvCxnSpPr>
            <p:nvPr/>
          </p:nvCxnSpPr>
          <p:spPr>
            <a:xfrm flipV="1">
              <a:off x="5971385" y="2469089"/>
              <a:ext cx="0" cy="48140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771080" y="2469089"/>
            <a:ext cx="5472608" cy="3690615"/>
            <a:chOff x="1771080" y="2469089"/>
            <a:chExt cx="5472608" cy="369061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515520" y="2469089"/>
              <a:ext cx="0" cy="204003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771080" y="4503520"/>
              <a:ext cx="5472608" cy="1656184"/>
              <a:chOff x="1771080" y="4503520"/>
              <a:chExt cx="5472608" cy="1656184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771080" y="4503520"/>
                <a:ext cx="5472608" cy="584775"/>
              </a:xfrm>
              <a:prstGeom prst="rect">
                <a:avLst/>
              </a:prstGeom>
              <a:noFill/>
              <a:ln w="38100" cmpd="sng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Iterate</a:t>
                </a:r>
                <a:endParaRPr lang="en-GB" sz="3200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cxnSp>
            <p:nvCxnSpPr>
              <p:cNvPr id="16" name="Straight Arrow Connector 15"/>
              <p:cNvCxnSpPr>
                <a:stCxn id="15" idx="2"/>
              </p:cNvCxnSpPr>
              <p:nvPr/>
            </p:nvCxnSpPr>
            <p:spPr>
              <a:xfrm>
                <a:off x="4507384" y="5088295"/>
                <a:ext cx="0" cy="1071409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Arrow Connector 13"/>
            <p:cNvCxnSpPr>
              <a:stCxn id="9" idx="2"/>
            </p:cNvCxnSpPr>
            <p:nvPr/>
          </p:nvCxnSpPr>
          <p:spPr>
            <a:xfrm>
              <a:off x="5971385" y="3843047"/>
              <a:ext cx="0" cy="66047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65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397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Gunn</dc:creator>
  <cp:lastModifiedBy>A. Gunn</cp:lastModifiedBy>
  <cp:revision>19</cp:revision>
  <dcterms:created xsi:type="dcterms:W3CDTF">2014-10-08T16:35:21Z</dcterms:created>
  <dcterms:modified xsi:type="dcterms:W3CDTF">2014-10-09T09:38:47Z</dcterms:modified>
</cp:coreProperties>
</file>